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8"/>
  </p:notesMasterIdLst>
  <p:handoutMasterIdLst>
    <p:handoutMasterId r:id="rId19"/>
  </p:handoutMasterIdLst>
  <p:sldIdLst>
    <p:sldId id="577" r:id="rId2"/>
    <p:sldId id="593" r:id="rId3"/>
    <p:sldId id="579" r:id="rId4"/>
    <p:sldId id="580" r:id="rId5"/>
    <p:sldId id="581" r:id="rId6"/>
    <p:sldId id="582" r:id="rId7"/>
    <p:sldId id="583" r:id="rId8"/>
    <p:sldId id="584" r:id="rId9"/>
    <p:sldId id="585" r:id="rId10"/>
    <p:sldId id="586" r:id="rId11"/>
    <p:sldId id="587" r:id="rId12"/>
    <p:sldId id="588" r:id="rId13"/>
    <p:sldId id="589" r:id="rId14"/>
    <p:sldId id="590" r:id="rId15"/>
    <p:sldId id="591" r:id="rId16"/>
    <p:sldId id="592" r:id="rId1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6947"/>
    <a:srgbClr val="3366FF"/>
    <a:srgbClr val="CCFF99"/>
    <a:srgbClr val="336600"/>
    <a:srgbClr val="CC9900"/>
    <a:srgbClr val="BBE0E3"/>
    <a:srgbClr val="FFCC00"/>
    <a:srgbClr val="990033"/>
    <a:srgbClr val="A50021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3" autoAdjust="0"/>
    <p:restoredTop sz="91908" autoAdjust="0"/>
  </p:normalViewPr>
  <p:slideViewPr>
    <p:cSldViewPr snapToGrid="0">
      <p:cViewPr varScale="1">
        <p:scale>
          <a:sx n="102" d="100"/>
          <a:sy n="102" d="100"/>
        </p:scale>
        <p:origin x="18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48"/>
    </p:cViewPr>
  </p:sorterViewPr>
  <p:notesViewPr>
    <p:cSldViewPr snapToGrid="0">
      <p:cViewPr varScale="1">
        <p:scale>
          <a:sx n="56" d="100"/>
          <a:sy n="56" d="100"/>
        </p:scale>
        <p:origin x="-193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3AA550B2-7C52-4093-98F4-AEDF81012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909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24426504-9ACB-4A09-8698-8580701B3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111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8" y="4560570"/>
            <a:ext cx="5367867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25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07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34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350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626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196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234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904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74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965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449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561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62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47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33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2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321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1F56D-CC40-47C3-896C-90CF71511257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53378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DAFC6-B405-4EE6-8489-89028EB7BDFD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735849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0386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0386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CD459-D0B6-44AE-9F07-74B010330154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2922313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400800"/>
            <a:ext cx="5334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51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3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AF8CE-7739-4E06-8607-A4612022DB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3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511D7-4414-40F5-AD70-FB91F46BD4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0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EAF36-51D4-481A-BC50-66841B9B0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9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3A6E5-DBA9-41E5-BB22-B04AE4560A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0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C00000">
            <a:alpha val="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400800"/>
            <a:ext cx="5334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1292" y="1066800"/>
            <a:ext cx="8165507" cy="5239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93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1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EDB85-8493-442A-8AAC-52998F06D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21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2"/>
            <a:ext cx="8229600" cy="5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0595AAF-05F7-4BA1-8724-F5F68C94B96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793" y="1124236"/>
            <a:ext cx="6502334" cy="5114640"/>
          </a:xfrm>
          <a:prstGeom prst="rect">
            <a:avLst/>
          </a:prstGeom>
          <a:ln>
            <a:noFill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1987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008000"/>
                </a:solidFill>
                <a:latin typeface="Arial" charset="0"/>
              </a:defRPr>
            </a:lvl1pPr>
          </a:lstStyle>
          <a:p>
            <a:pPr>
              <a:defRPr/>
            </a:pPr>
            <a:fld id="{9D56F10A-A844-4534-9628-956B27507E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457200" y="958851"/>
            <a:ext cx="8229600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47BE353-34FF-4425-BC8D-FEAA21593AA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037" y="49873"/>
            <a:ext cx="1215126" cy="801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6296311"/>
            <a:ext cx="1563429" cy="552163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6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0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§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CC33"/>
        </a:buClr>
        <a:buFont typeface="Arial" charset="0"/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Char char="•"/>
        <a:defRPr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6600"/>
        </a:buClr>
        <a:buFont typeface="Arial" charset="0"/>
        <a:buChar char="–"/>
        <a:defRPr sz="16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40.png"/><Relationship Id="rId5" Type="http://schemas.openxmlformats.org/officeDocument/2006/relationships/image" Target="../media/image9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FF0000">
                <a:alpha val="0"/>
                <a:lumMod val="0"/>
                <a:lumOff val="100000"/>
              </a:srgbClr>
            </a:gs>
            <a:gs pos="68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239" y="917082"/>
            <a:ext cx="8519461" cy="5028837"/>
          </a:xfrm>
        </p:spPr>
        <p:txBody>
          <a:bodyPr/>
          <a:lstStyle/>
          <a:p>
            <a:pPr eaLnBrk="1" hangingPunct="1"/>
            <a:r>
              <a:rPr lang="en-US" sz="4000" i="0" dirty="0">
                <a:solidFill>
                  <a:schemeClr val="bg1"/>
                </a:solidFill>
              </a:rPr>
              <a:t/>
            </a:r>
            <a:br>
              <a:rPr lang="en-US" sz="4000" i="0" dirty="0">
                <a:solidFill>
                  <a:schemeClr val="bg1"/>
                </a:solidFill>
              </a:rPr>
            </a:br>
            <a:r>
              <a:rPr lang="en-US" sz="4000" i="0" dirty="0">
                <a:solidFill>
                  <a:schemeClr val="bg1"/>
                </a:solidFill>
              </a:rPr>
              <a:t/>
            </a:r>
            <a:br>
              <a:rPr lang="en-US" sz="4000" i="0" dirty="0">
                <a:solidFill>
                  <a:schemeClr val="bg1"/>
                </a:solidFill>
              </a:rPr>
            </a:br>
            <a:r>
              <a:rPr lang="en-US" sz="2800" i="0" dirty="0">
                <a:solidFill>
                  <a:schemeClr val="bg1"/>
                </a:solidFill>
              </a:rPr>
              <a:t>Tutorial 1</a:t>
            </a:r>
            <a:br>
              <a:rPr lang="en-US" sz="2800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>Learning Topology Optimization Through Examples and Case Studies</a:t>
            </a:r>
            <a:br>
              <a:rPr lang="en-US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/>
            </a:r>
            <a:br>
              <a:rPr lang="en-US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/>
            </a:r>
            <a:br>
              <a:rPr lang="en-US" i="0" dirty="0">
                <a:solidFill>
                  <a:schemeClr val="bg1"/>
                </a:solidFill>
              </a:rPr>
            </a:br>
            <a:r>
              <a:rPr lang="en-US" sz="2800" i="0" dirty="0">
                <a:solidFill>
                  <a:schemeClr val="bg1"/>
                </a:solidFill>
              </a:rPr>
              <a:t/>
            </a:r>
            <a:br>
              <a:rPr lang="en-US" sz="2800" i="0" dirty="0">
                <a:solidFill>
                  <a:schemeClr val="bg1"/>
                </a:solidFill>
              </a:rPr>
            </a:br>
            <a:endParaRPr lang="en-US" sz="2800" i="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AE22D0-7A6A-41B0-A5EA-345B90F208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19"/>
          <a:stretch/>
        </p:blipFill>
        <p:spPr>
          <a:xfrm>
            <a:off x="2371607" y="4095750"/>
            <a:ext cx="4185274" cy="17192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0F9AC2-4613-4C7F-9BD7-E67D225F81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035" y="125968"/>
            <a:ext cx="3133726" cy="10550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30D81C-01B9-41E1-919F-0E3868524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75972"/>
            <a:ext cx="3467108" cy="12309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0B7D4E6-C5AE-4DCB-8F00-7FEB75D9FE4C}"/>
              </a:ext>
            </a:extLst>
          </p:cNvPr>
          <p:cNvSpPr txBox="1"/>
          <p:nvPr/>
        </p:nvSpPr>
        <p:spPr>
          <a:xfrm>
            <a:off x="6438900" y="6362700"/>
            <a:ext cx="313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366FF"/>
                </a:solidFill>
              </a:rPr>
              <a:t>August 18, 2019</a:t>
            </a:r>
          </a:p>
        </p:txBody>
      </p:sp>
    </p:spTree>
    <p:extLst>
      <p:ext uri="{BB962C8B-B14F-4D97-AF65-F5344CB8AC3E}">
        <p14:creationId xmlns:p14="http://schemas.microsoft.com/office/powerpoint/2010/main" val="2503446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81" y="3836641"/>
            <a:ext cx="1998399" cy="16078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 smtClean="0">
                <a:solidFill>
                  <a:srgbClr val="006699"/>
                </a:solidFill>
              </a:rPr>
              <a:t>Adaptive Weighting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8079"/>
            <a:ext cx="3774496" cy="1793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39875"/>
            <a:ext cx="3489374" cy="22519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0218" y="22958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Load 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66003" y="221029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Load 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9739" y="5517369"/>
            <a:ext cx="184986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More restrictive!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3" name="Curved Connector 12"/>
          <p:cNvCxnSpPr>
            <a:stCxn id="20" idx="4"/>
            <a:endCxn id="4" idx="0"/>
          </p:cNvCxnSpPr>
          <p:nvPr/>
        </p:nvCxnSpPr>
        <p:spPr>
          <a:xfrm rot="16200000" flipH="1">
            <a:off x="1257595" y="5072154"/>
            <a:ext cx="588056" cy="30237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88480" y="3661582"/>
            <a:ext cx="11978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j-lt"/>
              </a:rPr>
              <a:t>Weighting</a:t>
            </a:r>
            <a:endParaRPr lang="en-US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17481" y="4384350"/>
            <a:ext cx="1565910" cy="5449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2009" y="5265795"/>
            <a:ext cx="2588572" cy="5119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1086" y="4088104"/>
            <a:ext cx="2041208" cy="9294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918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597" y="3762443"/>
            <a:ext cx="1998399" cy="16078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 smtClean="0">
                <a:solidFill>
                  <a:srgbClr val="006699"/>
                </a:solidFill>
              </a:rPr>
              <a:t>Linear Adaptive Weighting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8079"/>
            <a:ext cx="3774496" cy="1793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39875"/>
            <a:ext cx="3489374" cy="22519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0218" y="22958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Load 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66003" y="221029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Load 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6855" y="5476448"/>
            <a:ext cx="1826141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More restrictive!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Curved Connector 12"/>
          <p:cNvCxnSpPr>
            <a:stCxn id="20" idx="4"/>
            <a:endCxn id="4" idx="0"/>
          </p:cNvCxnSpPr>
          <p:nvPr/>
        </p:nvCxnSpPr>
        <p:spPr>
          <a:xfrm rot="16200000" flipH="1">
            <a:off x="1950705" y="4997226"/>
            <a:ext cx="637613" cy="32083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88480" y="3391353"/>
            <a:ext cx="12064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Weighting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326141" y="4293872"/>
            <a:ext cx="1565910" cy="5449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2769" y="5082155"/>
            <a:ext cx="2696831" cy="713355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5473" y="3987232"/>
            <a:ext cx="2041208" cy="9294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482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 smtClean="0">
                <a:solidFill>
                  <a:srgbClr val="006699"/>
                </a:solidFill>
              </a:rPr>
              <a:t>Linearly Weighting TS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8079"/>
            <a:ext cx="3774496" cy="1793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39875"/>
            <a:ext cx="3489374" cy="22519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0218" y="22958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Load 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66003" y="221029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Load 2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196" y="5303094"/>
            <a:ext cx="2696831" cy="7133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222" y="3322788"/>
            <a:ext cx="4121078" cy="31923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546" y="3493557"/>
            <a:ext cx="1998399" cy="16078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469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 smtClean="0">
                <a:solidFill>
                  <a:srgbClr val="006699"/>
                </a:solidFill>
              </a:rPr>
              <a:t>Crank Arm Case Study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3"/>
          <a:stretch/>
        </p:blipFill>
        <p:spPr>
          <a:xfrm>
            <a:off x="3119145" y="1052074"/>
            <a:ext cx="2765178" cy="23685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14"/>
          <a:stretch/>
        </p:blipFill>
        <p:spPr>
          <a:xfrm>
            <a:off x="526774" y="3525624"/>
            <a:ext cx="3388479" cy="26471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0290" y="3525624"/>
            <a:ext cx="3634033" cy="840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0288" y="4345447"/>
            <a:ext cx="3634033" cy="902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0287" y="5247978"/>
            <a:ext cx="3634033" cy="9248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67303" y="3125777"/>
            <a:ext cx="800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FEA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483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34" y="5514021"/>
            <a:ext cx="3132523" cy="12554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8271" y="4384988"/>
            <a:ext cx="3182261" cy="1248188"/>
          </a:xfrm>
          <a:prstGeom prst="rect">
            <a:avLst/>
          </a:prstGeom>
        </p:spPr>
      </p:pic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 smtClean="0">
                <a:solidFill>
                  <a:srgbClr val="006699"/>
                </a:solidFill>
              </a:rPr>
              <a:t>Crank Arm Case Study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3"/>
          <a:stretch/>
        </p:blipFill>
        <p:spPr>
          <a:xfrm>
            <a:off x="3150769" y="1016167"/>
            <a:ext cx="2215079" cy="18973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14"/>
          <a:stretch/>
        </p:blipFill>
        <p:spPr>
          <a:xfrm>
            <a:off x="749431" y="3328217"/>
            <a:ext cx="3601444" cy="28135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4074" y="3248672"/>
            <a:ext cx="3160395" cy="12198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58271" y="2835678"/>
            <a:ext cx="3089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Optimized (each load)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284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 smtClean="0">
                <a:solidFill>
                  <a:srgbClr val="006699"/>
                </a:solidFill>
              </a:rPr>
              <a:t>Crank Arm Case Study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3"/>
          <a:stretch/>
        </p:blipFill>
        <p:spPr>
          <a:xfrm>
            <a:off x="526774" y="1005840"/>
            <a:ext cx="2765178" cy="23685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14"/>
          <a:stretch/>
        </p:blipFill>
        <p:spPr>
          <a:xfrm>
            <a:off x="457200" y="3374402"/>
            <a:ext cx="3601444" cy="28135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66742" y="1018488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Optimized (all loads)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5853" y="4277024"/>
            <a:ext cx="3988076" cy="16074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1166" y="1766800"/>
            <a:ext cx="2457450" cy="2333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val 11"/>
          <p:cNvSpPr/>
          <p:nvPr/>
        </p:nvSpPr>
        <p:spPr>
          <a:xfrm>
            <a:off x="5494903" y="3101921"/>
            <a:ext cx="1565910" cy="4267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30147" y="4125673"/>
            <a:ext cx="3828497" cy="13154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Curved Connector 13"/>
          <p:cNvCxnSpPr>
            <a:stCxn id="12" idx="2"/>
            <a:endCxn id="13" idx="6"/>
          </p:cNvCxnSpPr>
          <p:nvPr/>
        </p:nvCxnSpPr>
        <p:spPr>
          <a:xfrm rot="10800000" flipV="1">
            <a:off x="4058645" y="3315317"/>
            <a:ext cx="1436259" cy="1468058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05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629" y="5543917"/>
            <a:ext cx="2928350" cy="12073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629" y="4340950"/>
            <a:ext cx="3079701" cy="1303394"/>
          </a:xfrm>
          <a:prstGeom prst="rect">
            <a:avLst/>
          </a:prstGeom>
        </p:spPr>
      </p:pic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 smtClean="0">
                <a:solidFill>
                  <a:srgbClr val="006699"/>
                </a:solidFill>
              </a:rPr>
              <a:t>Crank Arm Case Study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3"/>
          <a:stretch/>
        </p:blipFill>
        <p:spPr>
          <a:xfrm>
            <a:off x="1140898" y="1160747"/>
            <a:ext cx="2211441" cy="18942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14"/>
          <a:stretch/>
        </p:blipFill>
        <p:spPr>
          <a:xfrm>
            <a:off x="457200" y="3374402"/>
            <a:ext cx="3601444" cy="28135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79942" y="1018488"/>
            <a:ext cx="2509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Post-optimization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0414" y="1674463"/>
            <a:ext cx="3988076" cy="16074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5705" y="3054996"/>
            <a:ext cx="3257550" cy="13731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2650" y="3303450"/>
            <a:ext cx="996444" cy="11981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57538" y="4588469"/>
            <a:ext cx="1029262" cy="10234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76382" y="5698757"/>
            <a:ext cx="808980" cy="99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1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17320" y="1033008"/>
            <a:ext cx="8519461" cy="50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 b="0" kern="0" dirty="0" smtClean="0">
                <a:solidFill>
                  <a:schemeClr val="tx1"/>
                </a:solidFill>
              </a:rPr>
              <a:t/>
            </a:r>
            <a:br>
              <a:rPr lang="en-US" sz="4000" b="0" kern="0" dirty="0" smtClean="0">
                <a:solidFill>
                  <a:schemeClr val="tx1"/>
                </a:solidFill>
              </a:rPr>
            </a:br>
            <a:r>
              <a:rPr lang="en-US" sz="4000" b="0" kern="0" dirty="0" smtClean="0">
                <a:solidFill>
                  <a:schemeClr val="tx1"/>
                </a:solidFill>
              </a:rPr>
              <a:t/>
            </a:r>
            <a:br>
              <a:rPr lang="en-US" sz="4000" b="0" kern="0" dirty="0" smtClean="0">
                <a:solidFill>
                  <a:schemeClr val="tx1"/>
                </a:solidFill>
              </a:rPr>
            </a:br>
            <a:r>
              <a:rPr lang="en-US" sz="4000" b="0" kern="0" dirty="0" smtClean="0">
                <a:solidFill>
                  <a:schemeClr val="tx1"/>
                </a:solidFill>
              </a:rPr>
              <a:t/>
            </a:r>
            <a:br>
              <a:rPr lang="en-US" sz="4000" b="0" kern="0" dirty="0" smtClean="0">
                <a:solidFill>
                  <a:schemeClr val="tx1"/>
                </a:solidFill>
              </a:rPr>
            </a:br>
            <a:r>
              <a:rPr lang="en-US" sz="4000" b="0" kern="0" dirty="0" smtClean="0">
                <a:solidFill>
                  <a:schemeClr val="tx1"/>
                </a:solidFill>
              </a:rPr>
              <a:t/>
            </a:r>
            <a:br>
              <a:rPr lang="en-US" sz="4000" b="0" kern="0" dirty="0" smtClean="0">
                <a:solidFill>
                  <a:schemeClr val="tx1"/>
                </a:solidFill>
              </a:rPr>
            </a:br>
            <a:r>
              <a:rPr lang="en-US" sz="3600" kern="0" dirty="0" smtClean="0">
                <a:solidFill>
                  <a:srgbClr val="FF0000"/>
                </a:solidFill>
              </a:rPr>
              <a:t>Multi-load Design Optimization</a:t>
            </a:r>
            <a:r>
              <a:rPr lang="en-US" kern="0" dirty="0" smtClean="0">
                <a:solidFill>
                  <a:schemeClr val="tx1"/>
                </a:solidFill>
              </a:rPr>
              <a:t/>
            </a:r>
            <a:br>
              <a:rPr lang="en-US" kern="0" dirty="0" smtClean="0">
                <a:solidFill>
                  <a:schemeClr val="tx1"/>
                </a:solidFill>
              </a:rPr>
            </a:br>
            <a:r>
              <a:rPr lang="en-US" kern="0" dirty="0" smtClean="0">
                <a:solidFill>
                  <a:schemeClr val="hlink"/>
                </a:solidFill>
              </a:rPr>
              <a:t/>
            </a:r>
            <a:br>
              <a:rPr lang="en-US" kern="0" dirty="0" smtClean="0">
                <a:solidFill>
                  <a:schemeClr val="hlink"/>
                </a:solidFill>
              </a:rPr>
            </a:br>
            <a:endParaRPr lang="en-US" sz="2800" kern="0" dirty="0">
              <a:solidFill>
                <a:schemeClr val="hlin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9"/>
          <a:stretch/>
        </p:blipFill>
        <p:spPr>
          <a:xfrm>
            <a:off x="417320" y="1150070"/>
            <a:ext cx="8211151" cy="279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1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 smtClean="0">
                <a:solidFill>
                  <a:srgbClr val="006699"/>
                </a:solidFill>
              </a:rPr>
              <a:t>Motivation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16738" name="Picture 2" descr="Image result for bicycle ch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1" y="1508920"/>
            <a:ext cx="4739992" cy="205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824" y="1009650"/>
            <a:ext cx="3632976" cy="32308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5761" y="3711487"/>
            <a:ext cx="45289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The crank arm subject to multi-load during a pedaling cycle.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1927" y="4858999"/>
            <a:ext cx="6796669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How to optimize design w.r.t all loading scenarios?</a:t>
            </a:r>
            <a:endParaRPr lang="en-US" sz="24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306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 smtClean="0">
                <a:solidFill>
                  <a:srgbClr val="006699"/>
                </a:solidFill>
              </a:rPr>
              <a:t>Multi-Load Example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170" y="4930329"/>
            <a:ext cx="5497830" cy="8221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093557" y="4471184"/>
            <a:ext cx="40578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j-lt"/>
              </a:rPr>
              <a:t>Topological sensitivity for compliance </a:t>
            </a:r>
            <a:r>
              <a:rPr lang="en-US" b="1" i="1" dirty="0" smtClean="0">
                <a:solidFill>
                  <a:srgbClr val="C00000"/>
                </a:solidFill>
                <a:latin typeface="+mj-lt"/>
              </a:rPr>
              <a:t>J</a:t>
            </a:r>
            <a:endParaRPr lang="en-US" b="1" i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69" y="1541346"/>
            <a:ext cx="3774496" cy="17937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926" y="1084311"/>
            <a:ext cx="3489374" cy="225196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80218" y="22958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Load 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7383" y="221029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Load 2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468" y="4144614"/>
            <a:ext cx="1998399" cy="16078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952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 smtClean="0">
                <a:solidFill>
                  <a:srgbClr val="006699"/>
                </a:solidFill>
              </a:rPr>
              <a:t>Worst -Case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8079"/>
            <a:ext cx="3774496" cy="17937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39875"/>
            <a:ext cx="3489374" cy="225196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80218" y="22958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Load 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66003" y="221029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Load 2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898" y="3524250"/>
            <a:ext cx="3641054" cy="2713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7504" y="3524250"/>
            <a:ext cx="3347992" cy="25008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3042" y="3795477"/>
            <a:ext cx="131394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Worst Case!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8" name="Curved Connector 17"/>
          <p:cNvCxnSpPr>
            <a:stCxn id="19" idx="2"/>
            <a:endCxn id="13" idx="3"/>
          </p:cNvCxnSpPr>
          <p:nvPr/>
        </p:nvCxnSpPr>
        <p:spPr>
          <a:xfrm rot="10800000" flipV="1">
            <a:off x="2213120" y="3707661"/>
            <a:ext cx="607503" cy="272481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820622" y="3435180"/>
            <a:ext cx="1565910" cy="5449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2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 smtClean="0">
                <a:solidFill>
                  <a:srgbClr val="006699"/>
                </a:solidFill>
              </a:rPr>
              <a:t>Worst –Case: Load 1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8079"/>
            <a:ext cx="3774496" cy="17937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80218" y="22958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Load 1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b="32186"/>
          <a:stretch/>
        </p:blipFill>
        <p:spPr>
          <a:xfrm>
            <a:off x="5611411" y="1820417"/>
            <a:ext cx="1998399" cy="10903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953" y="4089566"/>
            <a:ext cx="4077222" cy="17683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6179" y="5869350"/>
            <a:ext cx="1295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j-lt"/>
              </a:rPr>
              <a:t>V = 0.17 V</a:t>
            </a:r>
            <a:r>
              <a:rPr lang="en-US" b="1" baseline="-25000" dirty="0" smtClean="0">
                <a:solidFill>
                  <a:srgbClr val="C00000"/>
                </a:solidFill>
                <a:latin typeface="+mj-lt"/>
              </a:rPr>
              <a:t>0</a:t>
            </a:r>
            <a:endParaRPr lang="en-US" b="1" baseline="-25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788" y="3455122"/>
            <a:ext cx="3757012" cy="24142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29788" y="3362788"/>
            <a:ext cx="3833212" cy="30380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530248" y="5837619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J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</a:rPr>
              <a:t>∞</a:t>
            </a:r>
            <a:endParaRPr lang="en-US" sz="2400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49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 smtClean="0">
                <a:solidFill>
                  <a:srgbClr val="006699"/>
                </a:solidFill>
              </a:rPr>
              <a:t>Multi-Load Example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170" y="4930329"/>
            <a:ext cx="5497830" cy="8221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093557" y="4471184"/>
            <a:ext cx="40578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j-lt"/>
              </a:rPr>
              <a:t>Topological sensitivity for compliance </a:t>
            </a:r>
            <a:r>
              <a:rPr lang="en-US" b="1" i="1" dirty="0" smtClean="0">
                <a:solidFill>
                  <a:srgbClr val="C00000"/>
                </a:solidFill>
                <a:latin typeface="+mj-lt"/>
              </a:rPr>
              <a:t>J</a:t>
            </a:r>
            <a:endParaRPr lang="en-US" b="1" i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8079"/>
            <a:ext cx="3774496" cy="17937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39875"/>
            <a:ext cx="3489374" cy="225196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80218" y="22958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Load 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66003" y="221029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Load 2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468" y="4144614"/>
            <a:ext cx="1998399" cy="16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 smtClean="0">
                <a:solidFill>
                  <a:srgbClr val="006699"/>
                </a:solidFill>
              </a:rPr>
              <a:t>Topological sensitivity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8079"/>
            <a:ext cx="3774496" cy="1793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39875"/>
            <a:ext cx="3489374" cy="22519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0218" y="22958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Load 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66003" y="221029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Load 2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47" y="3462861"/>
            <a:ext cx="3208254" cy="2514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199" y="3462861"/>
            <a:ext cx="3258976" cy="2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8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 smtClean="0">
                <a:solidFill>
                  <a:srgbClr val="006699"/>
                </a:solidFill>
              </a:rPr>
              <a:t>Averaging Sensitivity Fields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8079"/>
            <a:ext cx="3774496" cy="1793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39875"/>
            <a:ext cx="3489374" cy="22519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0218" y="22958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Load 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66003" y="221029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Load 2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355367"/>
            <a:ext cx="3489374" cy="27521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203" y="4391978"/>
            <a:ext cx="2753678" cy="10527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3957" y="4449141"/>
            <a:ext cx="475053" cy="46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9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USCMM9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USCMM9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USCMM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USCMM9</Template>
  <TotalTime>14094</TotalTime>
  <Words>156</Words>
  <Application>Microsoft Office PowerPoint</Application>
  <PresentationFormat>On-screen Show (4:3)</PresentationFormat>
  <Paragraphs>64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Wingdings</vt:lpstr>
      <vt:lpstr>1_USCMM9</vt:lpstr>
      <vt:lpstr>  Tutorial 1 Learning Topology Optimization Through Examples and Case Studies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Computer - Aided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PAPER</dc:title>
  <dc:creator>Computer - Aided Engineering</dc:creator>
  <cp:lastModifiedBy>SUBODH SUBEDI</cp:lastModifiedBy>
  <cp:revision>3187</cp:revision>
  <cp:lastPrinted>2015-10-05T14:36:18Z</cp:lastPrinted>
  <dcterms:created xsi:type="dcterms:W3CDTF">2007-07-12T22:43:05Z</dcterms:created>
  <dcterms:modified xsi:type="dcterms:W3CDTF">2019-08-15T15:37:14Z</dcterms:modified>
</cp:coreProperties>
</file>